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theme/theme11.xml" ContentType="application/vnd.openxmlformats-officedocument.theme+xml"/>
  <Override PartName="/ppt/slideLayouts/slideLayout44.xml" ContentType="application/vnd.openxmlformats-officedocument.presentationml.slideLayout+xml"/>
  <Override PartName="/ppt/theme/theme12.xml" ContentType="application/vnd.openxmlformats-officedocument.theme+xml"/>
  <Override PartName="/ppt/slideLayouts/slideLayout45.xml" ContentType="application/vnd.openxmlformats-officedocument.presentationml.slideLayout+xml"/>
  <Override PartName="/ppt/theme/theme13.xml" ContentType="application/vnd.openxmlformats-officedocument.theme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theme/theme15.xml" ContentType="application/vnd.openxmlformats-officedocument.theme+xml"/>
  <Override PartName="/ppt/slideLayouts/slideLayout48.xml" ContentType="application/vnd.openxmlformats-officedocument.presentationml.slideLayout+xml"/>
  <Override PartName="/ppt/theme/theme16.xml" ContentType="application/vnd.openxmlformats-officedocument.theme+xml"/>
  <Override PartName="/ppt/slideLayouts/slideLayout49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67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646" r:id="rId43"/>
    <p:sldId id="699" r:id="rId44"/>
    <p:sldId id="651" r:id="rId45"/>
    <p:sldId id="652" r:id="rId46"/>
    <p:sldId id="696" r:id="rId47"/>
    <p:sldId id="654" r:id="rId48"/>
    <p:sldId id="655" r:id="rId49"/>
    <p:sldId id="656" r:id="rId50"/>
    <p:sldId id="657" r:id="rId51"/>
    <p:sldId id="658" r:id="rId52"/>
    <p:sldId id="659" r:id="rId53"/>
    <p:sldId id="663" r:id="rId54"/>
    <p:sldId id="660" r:id="rId55"/>
    <p:sldId id="661" r:id="rId56"/>
    <p:sldId id="664" r:id="rId57"/>
    <p:sldId id="665" r:id="rId58"/>
    <p:sldId id="666" r:id="rId59"/>
    <p:sldId id="667" r:id="rId60"/>
    <p:sldId id="668" r:id="rId61"/>
    <p:sldId id="700" r:id="rId62"/>
    <p:sldId id="701" r:id="rId63"/>
    <p:sldId id="702" r:id="rId64"/>
    <p:sldId id="703" r:id="rId65"/>
    <p:sldId id="585" r:id="rId6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A82"/>
    <a:srgbClr val="FFFFCC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7" autoAdjust="0"/>
    <p:restoredTop sz="94609" autoAdjust="0"/>
  </p:normalViewPr>
  <p:slideViewPr>
    <p:cSldViewPr snapToGrid="0" snapToObjects="1">
      <p:cViewPr varScale="1">
        <p:scale>
          <a:sx n="111" d="100"/>
          <a:sy n="111" d="100"/>
        </p:scale>
        <p:origin x="114" y="4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550BF-0BBD-6649-95D7-C95B38690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2156" y="6503811"/>
            <a:ext cx="2661483" cy="2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C2979-3229-3A49-9888-84D184F381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2156" y="6503811"/>
            <a:ext cx="2661483" cy="2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May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May 22,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May 22,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May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8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3" r:id="rId3"/>
    <p:sldLayoutId id="2147483749" r:id="rId4"/>
    <p:sldLayoutId id="2147483732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2156" y="6503811"/>
            <a:ext cx="2661483" cy="2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hops.rc.virginia.edu/lesson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7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0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UVa Anywhere VPN when connecting to Rivanna</a:t>
            </a:r>
          </a:p>
          <a:p>
            <a:endParaRPr lang="en-US" dirty="0"/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469317"/>
            <a:ext cx="7261840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“UVa More Secure” VPN.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Follow the same installation instructions. When launching the VPN, select “More Secure” from the dropdown box.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three ways to connect to </a:t>
            </a:r>
            <a:r>
              <a:rPr lang="en-US" sz="2400" dirty="0" err="1"/>
              <a:t>Rivanna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Connecting to a graphical user interface through a web browser (Open OnDemand) </a:t>
            </a:r>
          </a:p>
          <a:p>
            <a:pPr lvl="1"/>
            <a:r>
              <a:rPr lang="en-US" dirty="0"/>
              <a:t>examine and manipulate files and submit jobs.</a:t>
            </a:r>
          </a:p>
          <a:p>
            <a:pPr lvl="1"/>
            <a:r>
              <a:rPr lang="en-US" dirty="0"/>
              <a:t> access applications such as </a:t>
            </a:r>
            <a:r>
              <a:rPr lang="en-US" dirty="0" err="1"/>
              <a:t>FastX</a:t>
            </a:r>
            <a:r>
              <a:rPr lang="en-US" dirty="0"/>
              <a:t>, </a:t>
            </a:r>
            <a:r>
              <a:rPr lang="en-US" dirty="0" err="1"/>
              <a:t>Jupyterlab</a:t>
            </a:r>
            <a:r>
              <a:rPr lang="en-US" dirty="0"/>
              <a:t>, and R Studio Server.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 Access through </a:t>
            </a:r>
            <a:r>
              <a:rPr lang="en-US" dirty="0" err="1"/>
              <a:t>FastX</a:t>
            </a:r>
            <a:r>
              <a:rPr lang="en-US" dirty="0"/>
              <a:t> Web</a:t>
            </a:r>
          </a:p>
          <a:p>
            <a:pPr lvl="1"/>
            <a:r>
              <a:rPr lang="en-US" dirty="0"/>
              <a:t>https://rivanna-desktop.hpc.virginia.edu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700" dirty="0" err="1"/>
              <a:t>ssh</a:t>
            </a:r>
            <a:r>
              <a:rPr lang="en-US" sz="2700" dirty="0"/>
              <a:t> (secure shell)</a:t>
            </a:r>
          </a:p>
          <a:p>
            <a:pPr lvl="1"/>
            <a:r>
              <a:rPr lang="en-US" dirty="0"/>
              <a:t>Connecting with an </a:t>
            </a:r>
            <a:r>
              <a:rPr lang="en-US" dirty="0" err="1"/>
              <a:t>ssh</a:t>
            </a:r>
            <a:r>
              <a:rPr lang="en-US" dirty="0"/>
              <a:t> client requires a terminal window (i.e., shell)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 in”).</a:t>
            </a:r>
          </a:p>
          <a:p>
            <a:pPr marL="914400" lvl="2" indent="0">
              <a:buNone/>
            </a:pPr>
            <a:endParaRPr lang="en-US" sz="21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   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Password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 for non-sensitive data.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</a:t>
            </a:r>
            <a:r>
              <a:rPr lang="en-US" dirty="0" err="1">
                <a:cs typeface="Courier New" panose="02070309020205020404" pitchFamily="49" charset="0"/>
              </a:rPr>
              <a:t>Rivanna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cs typeface="Courier New" panose="02070309020205020404" pitchFamily="49" charset="0"/>
              </a:rPr>
              <a:t>Several clients are available for Windows. 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We recommend </a:t>
            </a:r>
            <a:r>
              <a:rPr lang="en-US" dirty="0" err="1">
                <a:cs typeface="Courier New" panose="02070309020205020404" pitchFamily="49" charset="0"/>
              </a:rPr>
              <a:t>MobaXterm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charset="0"/>
                <a:cs typeface="Courier New" panose="02070309020205020404" pitchFamily="49" charset="0"/>
                <a:hlinkClick r:id="rId3"/>
              </a:rPr>
              <a:t>https://mobaxterm.mobatek.net</a:t>
            </a:r>
            <a:r>
              <a:rPr lang="en-US" dirty="0">
                <a:latin typeface="Courier New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Other options include </a:t>
            </a:r>
            <a:r>
              <a:rPr lang="en-US" dirty="0" err="1">
                <a:cs typeface="Courier New" panose="02070309020205020404" pitchFamily="49" charset="0"/>
              </a:rPr>
              <a:t>puTTY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 err="1">
                <a:cs typeface="Courier New" panose="02070309020205020404" pitchFamily="49" charset="0"/>
              </a:rPr>
              <a:t>SecureCRT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cs typeface="Courier New" panose="02070309020205020404" pitchFamily="49" charset="0"/>
              </a:rPr>
              <a:t>Web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Open OnDemand offers a non-graphical (text only) shell through the Clusters menu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Clusters-&gt;</a:t>
            </a:r>
            <a:r>
              <a:rPr lang="en-US" dirty="0" err="1">
                <a:cs typeface="Courier New" panose="02070309020205020404" pitchFamily="49" charset="0"/>
              </a:rPr>
              <a:t>Rivanna</a:t>
            </a:r>
            <a:r>
              <a:rPr lang="en-US" dirty="0">
                <a:cs typeface="Courier New" panose="02070309020205020404" pitchFamily="49" charset="0"/>
              </a:rPr>
              <a:t> Shell Access</a:t>
            </a:r>
            <a:endParaRPr lang="en-US" dirty="0">
              <a:cs typeface="Courier New" charset="0"/>
            </a:endParaRP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585139" y="365126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 for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ssh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access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06590" y="471060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600" dirty="0">
                <a:hlinkClick r:id="rId3"/>
              </a:rPr>
              <a:t>https://workshops.rc.virginia.edu/lesson/unix-tutorial/</a:t>
            </a: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477875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Allocations available to Misty S. Theatre  (mst3k):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 * </a:t>
            </a:r>
            <a:r>
              <a:rPr lang="en-US" sz="2000" dirty="0" err="1"/>
              <a:t>robot_build</a:t>
            </a:r>
            <a:r>
              <a:rPr lang="en-US" sz="2000" dirty="0"/>
              <a:t>: less than 6,917 service-units remaining.</a:t>
            </a:r>
          </a:p>
          <a:p>
            <a:pPr lvl="1"/>
            <a:r>
              <a:rPr lang="en-US" sz="2000" dirty="0"/>
              <a:t> * </a:t>
            </a:r>
            <a:r>
              <a:rPr lang="en-US" sz="2000" dirty="0" err="1"/>
              <a:t>gizmonic</a:t>
            </a:r>
            <a:r>
              <a:rPr lang="en-US" sz="2000" dirty="0"/>
              <a:t>-testing: less than 5,000 service-units remaining.</a:t>
            </a:r>
          </a:p>
          <a:p>
            <a:pPr lvl="1"/>
            <a:r>
              <a:rPr lang="en-US" sz="2000" dirty="0"/>
              <a:t>* crow-lab: less than 2,978 service-units remaining.</a:t>
            </a:r>
          </a:p>
          <a:p>
            <a:pPr lvl="1"/>
            <a:r>
              <a:rPr lang="en-US" sz="2000" dirty="0"/>
              <a:t> * gypsy: no service-units remaining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please run:</a:t>
            </a:r>
          </a:p>
          <a:p>
            <a:pPr lvl="1"/>
            <a:r>
              <a:rPr lang="en-US" sz="2000" dirty="0"/>
              <a:t>  'allocations -a &lt;allocation name&gt;'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368312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</a:t>
            </a:r>
            <a:r>
              <a:rPr lang="en-US" dirty="0" err="1"/>
              <a:t>Avai</a:t>
            </a:r>
            <a:r>
              <a:rPr lang="en-US" dirty="0"/>
              <a:t>   l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OnDemand Files App.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matlab</a:t>
            </a:r>
            <a:endParaRPr lang="en-US" dirty="0"/>
          </a:p>
          <a:p>
            <a:pPr lvl="2"/>
            <a:r>
              <a:rPr lang="en-US" dirty="0"/>
              <a:t>module load anaconda/5.2. 0-py3.6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 R/3.5.1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dirty="0"/>
              <a:t>Every time that you log out and back in</a:t>
            </a:r>
          </a:p>
          <a:p>
            <a:pPr lvl="2"/>
            <a:r>
              <a:rPr lang="en-US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22927" y="91168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&lt;compiler&gt; &lt;</a:t>
            </a:r>
            <a:r>
              <a:rPr lang="en-US" dirty="0" err="1"/>
              <a:t>mpi</a:t>
            </a:r>
            <a:r>
              <a:rPr lang="en-US" dirty="0"/>
              <a:t>&gt;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 You will need to provide the actual names instead of &lt;compiler&gt; and &lt;</a:t>
            </a:r>
            <a:r>
              <a:rPr lang="en-US" dirty="0" err="1"/>
              <a:t>mpi</a:t>
            </a:r>
            <a:r>
              <a:rPr lang="en-US" dirty="0"/>
              <a:t>&gt;.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18310" y="130345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</a:t>
            </a:r>
            <a:r>
              <a:rPr lang="en-US" sz="9600" i="1" dirty="0"/>
              <a:t>resource manager </a:t>
            </a:r>
            <a:r>
              <a:rPr lang="en-US" sz="9600" dirty="0"/>
              <a:t>on </a:t>
            </a:r>
            <a:r>
              <a:rPr lang="en-US" sz="9600" dirty="0" err="1"/>
              <a:t>Rivanna</a:t>
            </a:r>
            <a:r>
              <a:rPr lang="en-US" sz="9600" dirty="0"/>
              <a:t>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 manager.</a:t>
            </a:r>
          </a:p>
          <a:p>
            <a:r>
              <a:rPr lang="en-US" sz="8400" dirty="0"/>
              <a:t>Open OnDemand interactive apps submit to SLURM and run on compute nodes.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3072348"/>
            <a:ext cx="8077200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Time           SU</a:t>
            </a:r>
          </a:p>
          <a:p>
            <a:r>
              <a:rPr lang="en-US" dirty="0"/>
              <a:t>(partition)    Cores   	Cores   	Running 	Pending 	Limit          Charge</a:t>
            </a:r>
          </a:p>
          <a:p>
            <a:r>
              <a:rPr lang="en-US" dirty="0"/>
              <a:t>=====================================================================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82128"/>
              </p:ext>
            </p:extLst>
          </p:nvPr>
        </p:nvGraphicFramePr>
        <p:xfrm>
          <a:off x="2152650" y="1338072"/>
          <a:ext cx="7850331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8734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837469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324152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256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20</a:t>
                      </a:r>
                    </a:p>
                    <a:p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788732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512034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39" idx="0"/>
            <a:endCxn id="4" idx="1"/>
          </p:cNvCxnSpPr>
          <p:nvPr/>
        </p:nvCxnSpPr>
        <p:spPr>
          <a:xfrm flipV="1">
            <a:off x="3897663" y="3559810"/>
            <a:ext cx="418280" cy="2118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108201" y="3102609"/>
            <a:ext cx="1790954" cy="1338197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your computer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512034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512034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609680"/>
            <a:ext cx="2767" cy="510664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641484"/>
            <a:ext cx="8066" cy="47886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gcc R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406318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636963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E45B-ADBA-4A48-BDB7-1F4E3D1E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AE8E-5F02-434D-AFF3-F835BBA7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selection of graphically-oriented applications is available through Open OnDemand</a:t>
            </a:r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2AEDBD-1012-4521-820D-9BF886FC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893"/>
            <a:ext cx="12192000" cy="443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D6C7-F04C-4F5E-B7E5-925DA6B3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 Interactive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09B2-1542-4BCD-BD3D-382CC765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application you wish to run.  A form appears for you to fill out SLURM parameters.  </a:t>
            </a:r>
          </a:p>
          <a:p>
            <a:r>
              <a:rPr lang="en-US" dirty="0"/>
              <a:t>Keep in mind that OOD apps run on compute nodes and charge SUs, including the Desktop app.  </a:t>
            </a:r>
            <a:r>
              <a:rPr lang="en-US" dirty="0" err="1"/>
              <a:t>FastX</a:t>
            </a:r>
            <a:r>
              <a:rPr lang="en-US" dirty="0"/>
              <a:t> runs on a frontend and does not charge SUs but does limit what you can do.</a:t>
            </a:r>
          </a:p>
          <a:p>
            <a:r>
              <a:rPr lang="en-US" dirty="0"/>
              <a:t>After filling out the form to specify time, partition, and other relevant requests, click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Launch</a:t>
            </a:r>
            <a:r>
              <a:rPr lang="en-US" dirty="0"/>
              <a:t>.</a:t>
            </a:r>
          </a:p>
          <a:p>
            <a:r>
              <a:rPr lang="en-US" dirty="0"/>
              <a:t>The job request will be entered into the partition.  When it starts click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Launch &lt;App&gt;</a:t>
            </a:r>
          </a:p>
        </p:txBody>
      </p:sp>
    </p:spTree>
    <p:extLst>
      <p:ext uri="{BB962C8B-B14F-4D97-AF65-F5344CB8AC3E}">
        <p14:creationId xmlns:p14="http://schemas.microsoft.com/office/powerpoint/2010/main" val="19342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0D24DC-1D0D-4306-ABCE-BAB8860B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99" y="0"/>
            <a:ext cx="6357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E0A3-D7DF-4FF8-8B4A-D802F4C1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 Your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955B-4500-421F-BE95-52884770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have finished, terminate your work </a:t>
            </a:r>
          </a:p>
          <a:p>
            <a:pPr lvl="1"/>
            <a:r>
              <a:rPr lang="en-US" dirty="0"/>
              <a:t>For example, if running the Desktop go to the System -&gt; Log out menu</a:t>
            </a:r>
          </a:p>
          <a:p>
            <a:pPr lvl="1"/>
            <a:endParaRPr lang="en-US" dirty="0"/>
          </a:p>
          <a:p>
            <a:r>
              <a:rPr lang="en-US" dirty="0"/>
              <a:t>Return to your My Interactive Apps tab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 the session</a:t>
            </a:r>
          </a:p>
          <a:p>
            <a:pPr lvl="1"/>
            <a:r>
              <a:rPr lang="en-US" dirty="0"/>
              <a:t>Otherwise it will continue to charge until your time limit is reached.</a:t>
            </a:r>
          </a:p>
        </p:txBody>
      </p:sp>
    </p:spTree>
    <p:extLst>
      <p:ext uri="{BB962C8B-B14F-4D97-AF65-F5344CB8AC3E}">
        <p14:creationId xmlns:p14="http://schemas.microsoft.com/office/powerpoint/2010/main" val="32480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731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Wednesdays: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</a:t>
            </a:r>
          </a:p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99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22894</TotalTime>
  <Words>2754</Words>
  <Application>Microsoft Office PowerPoint</Application>
  <PresentationFormat>Widescreen</PresentationFormat>
  <Paragraphs>443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49</vt:i4>
      </vt:variant>
    </vt:vector>
  </HeadingPairs>
  <TitlesOfParts>
    <vt:vector size="76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in More Detail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Password 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Connecting to the Cluster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SLURM</vt:lpstr>
      <vt:lpstr>SLURM</vt:lpstr>
      <vt:lpstr>Partitions (Queues)</vt:lpstr>
      <vt:lpstr>Compute Node Partitions (aka Queues)</vt:lpstr>
      <vt:lpstr>SLURM Scripts</vt:lpstr>
      <vt:lpstr>Submitting a SLURM Job</vt:lpstr>
      <vt:lpstr>Checking Job Status</vt:lpstr>
      <vt:lpstr>Checking Job Status</vt:lpstr>
      <vt:lpstr>Canceling a Job</vt:lpstr>
      <vt:lpstr>Open OnDemand Apps</vt:lpstr>
      <vt:lpstr>Submitting an Interactive App</vt:lpstr>
      <vt:lpstr>PowerPoint Presentation</vt:lpstr>
      <vt:lpstr>Terminate Your Session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Holcomb, Katherine A (kah3f)</cp:lastModifiedBy>
  <cp:revision>569</cp:revision>
  <cp:lastPrinted>2018-10-25T13:31:57Z</cp:lastPrinted>
  <dcterms:created xsi:type="dcterms:W3CDTF">2017-12-20T18:50:57Z</dcterms:created>
  <dcterms:modified xsi:type="dcterms:W3CDTF">2020-05-22T18:08:16Z</dcterms:modified>
</cp:coreProperties>
</file>